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8"/>
    <p:sldId id="258" r:id="rId9"/>
    <p:sldId id="259" r:id="rId10"/>
    <p:sldId id="260" r:id="rId11"/>
    <p:sldId id="261" r:id="rId12"/>
    <p:sldId id="262" r:id="rId13"/>
  </p:sldIdLst>
  <p:sldSz cx="12191695"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 Id="rId13"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png"/></Relationships>
</file>

<file path=ppt/slides/slide1.xml><?xml version="1.0" encoding="utf-8"?>
<p:sld xmlns:a="http://schemas.openxmlformats.org/drawingml/2006/main" xmlns:p="http://schemas.openxmlformats.org/presentationml/2006/main" xmlns:r="http://schemas.openxmlformats.org/officeDocument/2006/relationships">
  <p:cSld>
    <p:bg>
      <p:bgPr>
        <a:solidFill>
          <a:srgbClr val="1B1B1B"/>
        </a:solidFill>
        <a:effectLst/>
      </p:bgPr>
    </p:bg>
    <p:spTree>
      <p:nvGrpSpPr>
        <p:cNvPr id="1" name=""/>
        <p:cNvGrpSpPr/>
        <p:nvPr/>
      </p:nvGrpSpPr>
      <p:grpSpPr/>
      <p:sp>
        <p:nvSpPr>
          <p:cNvPr id="2" name="Rectangle 1"/>
          <p:cNvSpPr/>
          <p:nvPr/>
        </p:nvSpPr>
        <p:spPr>
          <a:xfrm>
            <a:off x="0" y="0"/>
            <a:ext cx="12191695" cy="365760"/>
          </a:xfrm>
          <a:prstGeom prst="rect">
            <a:avLst/>
          </a:prstGeom>
          <a:solidFill>
            <a:srgbClr val="D6002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30352" y="2286000"/>
            <a:ext cx="11128248" cy="1828800"/>
          </a:xfrm>
          <a:prstGeom prst="rect">
            <a:avLst/>
          </a:prstGeom>
          <a:noFill/>
        </p:spPr>
        <p:txBody>
          <a:bodyPr wrap="square">
            <a:spAutoFit/>
          </a:bodyPr>
          <a:lstStyle/>
          <a:p>
            <a:pPr algn="l"/>
            <a:r>
              <a:rPr sz="4000" b="1">
                <a:solidFill>
                  <a:srgbClr val="FFFFFF"/>
                </a:solidFill>
                <a:latin typeface="Akkurat Pro"/>
              </a:rPr>
              <a:t>The friction every delivery team lives today</a:t>
            </a:r>
          </a:p>
        </p:txBody>
      </p:sp>
      <p:pic>
        <p:nvPicPr>
          <p:cNvPr id="4" name="Picture 3" descr="leadership-slide-1.png"/>
          <p:cNvPicPr>
            <a:picLocks noChangeAspect="1"/>
          </p:cNvPicPr>
          <p:nvPr/>
        </p:nvPicPr>
        <p:blipFill>
          <a:blip r:embed="rId2"/>
          <a:stretch>
            <a:fillRect/>
          </a:stretch>
        </p:blipFill>
        <p:spPr>
          <a:xfrm>
            <a:off x="2438247" y="4206240"/>
            <a:ext cx="7315200" cy="2416628"/>
          </a:xfrm>
          <a:prstGeom prst="rect">
            <a:avLst/>
          </a:prstGeom>
        </p:spPr>
      </p:pic>
      <p:sp>
        <p:nvSpPr>
          <p:cNvPr id="5" name="TextBox 4"/>
          <p:cNvSpPr txBox="1"/>
          <p:nvPr/>
        </p:nvSpPr>
        <p:spPr>
          <a:xfrm>
            <a:off x="530352" y="6510528"/>
            <a:ext cx="11128248" cy="274320"/>
          </a:xfrm>
          <a:prstGeom prst="rect">
            <a:avLst/>
          </a:prstGeom>
          <a:noFill/>
        </p:spPr>
        <p:txBody>
          <a:bodyPr wrap="square">
            <a:spAutoFit/>
          </a:bodyPr>
          <a:lstStyle/>
          <a:p>
            <a:pPr algn="r"/>
            <a:r>
              <a:rPr sz="1000">
                <a:solidFill>
                  <a:srgbClr val="F0F0F0"/>
                </a:solidFill>
                <a:latin typeface="Akkurat Pro"/>
              </a:rPr>
              <a:t>Nova Platform - Infrastructure &amp; Operations</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1695" cy="73152"/>
          </a:xfrm>
          <a:prstGeom prst="rect">
            <a:avLst/>
          </a:prstGeom>
          <a:solidFill>
            <a:srgbClr val="D6002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30352" y="228600"/>
            <a:ext cx="11128248" cy="640080"/>
          </a:xfrm>
          <a:prstGeom prst="rect">
            <a:avLst/>
          </a:prstGeom>
          <a:noFill/>
        </p:spPr>
        <p:txBody>
          <a:bodyPr wrap="square">
            <a:spAutoFit/>
          </a:bodyPr>
          <a:lstStyle/>
          <a:p>
            <a:pPr algn="l"/>
            <a:r>
              <a:rPr sz="2800" b="1">
                <a:solidFill>
                  <a:srgbClr val="D6002A"/>
                </a:solidFill>
                <a:latin typeface="Akkurat Pro"/>
              </a:rPr>
              <a:t>Nova in one frame</a:t>
            </a:r>
          </a:p>
        </p:txBody>
      </p:sp>
      <p:sp>
        <p:nvSpPr>
          <p:cNvPr id="4" name="TextBox 3"/>
          <p:cNvSpPr txBox="1"/>
          <p:nvPr/>
        </p:nvSpPr>
        <p:spPr>
          <a:xfrm>
            <a:off x="804672" y="960120"/>
            <a:ext cx="10853928" cy="548640"/>
          </a:xfrm>
          <a:prstGeom prst="rect">
            <a:avLst/>
          </a:prstGeom>
          <a:noFill/>
        </p:spPr>
        <p:txBody>
          <a:bodyPr wrap="square">
            <a:spAutoFit/>
          </a:bodyPr>
          <a:lstStyle/>
          <a:p>
            <a:pPr algn="l"/>
            <a:r>
              <a:rPr sz="1800" i="1">
                <a:solidFill>
                  <a:srgbClr val="1B1B1B"/>
                </a:solidFill>
                <a:latin typeface="Akkurat Pro"/>
              </a:rPr>
              <a:t>You already recognize this pattern.</a:t>
            </a:r>
          </a:p>
        </p:txBody>
      </p:sp>
      <p:sp>
        <p:nvSpPr>
          <p:cNvPr id="5" name="TextBox 4"/>
          <p:cNvSpPr txBox="1"/>
          <p:nvPr/>
        </p:nvSpPr>
        <p:spPr>
          <a:xfrm>
            <a:off x="530352" y="1463040"/>
            <a:ext cx="11128248" cy="365760"/>
          </a:xfrm>
          <a:prstGeom prst="rect">
            <a:avLst/>
          </a:prstGeom>
          <a:noFill/>
        </p:spPr>
        <p:txBody>
          <a:bodyPr wrap="square">
            <a:spAutoFit/>
          </a:bodyPr>
          <a:lstStyle/>
          <a:p>
            <a:pPr algn="l"/>
            <a:r>
              <a:rPr sz="1800">
                <a:solidFill>
                  <a:srgbClr val="1B1B1B"/>
                </a:solidFill>
                <a:latin typeface="Akkurat Pro"/>
              </a:rPr>
              <a:t>Every Central IT team curates a golden image for Windows, for Linux, for macOS. They own it, they patch it, they ship it — and consumers consume it without thinking about what is inside. That trade — per-application control for uniform operability — is one every enterprise has already made at the OS layer.</a:t>
            </a:r>
          </a:p>
        </p:txBody>
      </p:sp>
      <p:sp>
        <p:nvSpPr>
          <p:cNvPr id="6" name="TextBox 5"/>
          <p:cNvSpPr txBox="1"/>
          <p:nvPr/>
        </p:nvSpPr>
        <p:spPr>
          <a:xfrm>
            <a:off x="530352" y="1874520"/>
            <a:ext cx="11128248" cy="365760"/>
          </a:xfrm>
          <a:prstGeom prst="rect">
            <a:avLst/>
          </a:prstGeom>
          <a:noFill/>
        </p:spPr>
        <p:txBody>
          <a:bodyPr wrap="square">
            <a:spAutoFit/>
          </a:bodyPr>
          <a:lstStyle/>
          <a:p>
            <a:pPr algn="l"/>
            <a:r>
              <a:rPr sz="1800">
                <a:solidFill>
                  <a:srgbClr val="1B1B1B"/>
                </a:solidFill>
                <a:latin typeface="Akkurat Pro"/>
              </a:rPr>
              <a:t>Nova plays the same role one layer up: for everything that runs your cloud. S3 buckets with SSE-KMS posture. RDS instances with deletion protection and PITR. Lambda containers with static ABAC binaries. ALBs, ECS services, KMS keys, DynamoDB tables. Each primitive is owned by the platform team, patched by the platform team, attested by the platform team, and consumed by anyone who declares a contract.</a:t>
            </a:r>
          </a:p>
        </p:txBody>
      </p:sp>
      <p:sp>
        <p:nvSpPr>
          <p:cNvPr id="7" name="TextBox 6"/>
          <p:cNvSpPr txBox="1"/>
          <p:nvPr/>
        </p:nvSpPr>
        <p:spPr>
          <a:xfrm>
            <a:off x="530352" y="2286000"/>
            <a:ext cx="11128248" cy="365760"/>
          </a:xfrm>
          <a:prstGeom prst="rect">
            <a:avLst/>
          </a:prstGeom>
          <a:noFill/>
        </p:spPr>
        <p:txBody>
          <a:bodyPr wrap="square">
            <a:spAutoFit/>
          </a:bodyPr>
          <a:lstStyle/>
          <a:p>
            <a:pPr algn="l"/>
            <a:r>
              <a:rPr sz="1800">
                <a:solidFill>
                  <a:srgbClr val="1B1B1B"/>
                </a:solidFill>
                <a:latin typeface="Akkurat Pro"/>
              </a:rPr>
              <a:t>The difference is rigor: every primitive is versioned, tested across its entire lifecycle, and bounded by policy before any consumer ever touches it.</a:t>
            </a:r>
          </a:p>
        </p:txBody>
      </p:sp>
      <p:sp>
        <p:nvSpPr>
          <p:cNvPr id="8" name="TextBox 7"/>
          <p:cNvSpPr txBox="1"/>
          <p:nvPr/>
        </p:nvSpPr>
        <p:spPr>
          <a:xfrm>
            <a:off x="804672" y="2697480"/>
            <a:ext cx="10853928" cy="548640"/>
          </a:xfrm>
          <a:prstGeom prst="rect">
            <a:avLst/>
          </a:prstGeom>
          <a:noFill/>
        </p:spPr>
        <p:txBody>
          <a:bodyPr wrap="square">
            <a:spAutoFit/>
          </a:bodyPr>
          <a:lstStyle/>
          <a:p>
            <a:pPr algn="l"/>
            <a:r>
              <a:rPr sz="1800" i="1">
                <a:solidFill>
                  <a:srgbClr val="1B1B1B"/>
                </a:solidFill>
                <a:latin typeface="Akkurat Pro"/>
              </a:rPr>
              <a:t>Nova's lane is the infrastructure beneath the application. AppSec stays with the application team.</a:t>
            </a:r>
          </a:p>
        </p:txBody>
      </p:sp>
      <p:pic>
        <p:nvPicPr>
          <p:cNvPr id="9" name="Picture 8" descr="leadership-slide-2.png"/>
          <p:cNvPicPr>
            <a:picLocks noChangeAspect="1"/>
          </p:cNvPicPr>
          <p:nvPr/>
        </p:nvPicPr>
        <p:blipFill>
          <a:blip r:embed="rId2"/>
          <a:stretch>
            <a:fillRect/>
          </a:stretch>
        </p:blipFill>
        <p:spPr>
          <a:xfrm>
            <a:off x="2438247" y="3200400"/>
            <a:ext cx="7315200" cy="1212979"/>
          </a:xfrm>
          <a:prstGeom prst="rect">
            <a:avLst/>
          </a:prstGeom>
        </p:spPr>
      </p:pic>
      <p:sp>
        <p:nvSpPr>
          <p:cNvPr id="10" name="TextBox 9"/>
          <p:cNvSpPr txBox="1"/>
          <p:nvPr/>
        </p:nvSpPr>
        <p:spPr>
          <a:xfrm>
            <a:off x="530352" y="6510528"/>
            <a:ext cx="11128248" cy="274320"/>
          </a:xfrm>
          <a:prstGeom prst="rect">
            <a:avLst/>
          </a:prstGeom>
          <a:noFill/>
        </p:spPr>
        <p:txBody>
          <a:bodyPr wrap="square">
            <a:spAutoFit/>
          </a:bodyPr>
          <a:lstStyle/>
          <a:p>
            <a:pPr algn="r"/>
            <a:r>
              <a:rPr sz="1000">
                <a:solidFill>
                  <a:srgbClr val="1B1B1B"/>
                </a:solidFill>
                <a:latin typeface="Akkurat Pro"/>
              </a:rPr>
              <a:t>Nova Platform - Infrastructure &amp; Operations</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1695" cy="73152"/>
          </a:xfrm>
          <a:prstGeom prst="rect">
            <a:avLst/>
          </a:prstGeom>
          <a:solidFill>
            <a:srgbClr val="D6002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30352" y="228600"/>
            <a:ext cx="11128248" cy="640080"/>
          </a:xfrm>
          <a:prstGeom prst="rect">
            <a:avLst/>
          </a:prstGeom>
          <a:noFill/>
        </p:spPr>
        <p:txBody>
          <a:bodyPr wrap="square">
            <a:spAutoFit/>
          </a:bodyPr>
          <a:lstStyle/>
          <a:p>
            <a:pPr algn="l"/>
            <a:r>
              <a:rPr sz="2800" b="1">
                <a:solidFill>
                  <a:srgbClr val="D6002A"/>
                </a:solidFill>
                <a:latin typeface="Akkurat Pro"/>
              </a:rPr>
              <a:t>Two principles that organize everything else</a:t>
            </a:r>
          </a:p>
        </p:txBody>
      </p:sp>
      <p:sp>
        <p:nvSpPr>
          <p:cNvPr id="4" name="TextBox 3"/>
          <p:cNvSpPr txBox="1"/>
          <p:nvPr/>
        </p:nvSpPr>
        <p:spPr>
          <a:xfrm>
            <a:off x="804672" y="960120"/>
            <a:ext cx="10853928" cy="548640"/>
          </a:xfrm>
          <a:prstGeom prst="rect">
            <a:avLst/>
          </a:prstGeom>
          <a:noFill/>
        </p:spPr>
        <p:txBody>
          <a:bodyPr wrap="square">
            <a:spAutoFit/>
          </a:bodyPr>
          <a:lstStyle/>
          <a:p>
            <a:pPr algn="l"/>
            <a:r>
              <a:rPr sz="1800" i="1">
                <a:solidFill>
                  <a:srgbClr val="1B1B1B"/>
                </a:solidFill>
                <a:latin typeface="Akkurat Pro"/>
              </a:rPr>
              <a:t>Two tenets discipline every other decision.</a:t>
            </a:r>
          </a:p>
        </p:txBody>
      </p:sp>
      <p:sp>
        <p:nvSpPr>
          <p:cNvPr id="5" name="TextBox 4"/>
          <p:cNvSpPr txBox="1"/>
          <p:nvPr/>
        </p:nvSpPr>
        <p:spPr>
          <a:xfrm>
            <a:off x="530352" y="1463040"/>
            <a:ext cx="11128248" cy="365760"/>
          </a:xfrm>
          <a:prstGeom prst="rect">
            <a:avLst/>
          </a:prstGeom>
          <a:noFill/>
        </p:spPr>
        <p:txBody>
          <a:bodyPr wrap="square">
            <a:spAutoFit/>
          </a:bodyPr>
          <a:lstStyle/>
          <a:p>
            <a:pPr algn="l"/>
            <a:r>
              <a:rPr sz="1800" b="1">
                <a:solidFill>
                  <a:srgbClr val="D6002A"/>
                </a:solidFill>
                <a:latin typeface="Akkurat Pro"/>
              </a:rPr>
              <a:t>Sovereign boundary</a:t>
            </a:r>
            <a:r>
              <a:rPr sz="1800">
                <a:solidFill>
                  <a:srgbClr val="1B1B1B"/>
                </a:solidFill>
                <a:latin typeface="Akkurat Pro"/>
              </a:rPr>
              <a:t> — Nova governs the delivery lifecycle; it does not reach upstream into product or software development [1]. Integration with SDLC and PDLC partners — the IDE, the sprint tool, the author workflow, the agent harness — happens exclusively through the validated, published contract surface. What lives outside the contract is not Nova's domain.</a:t>
            </a:r>
          </a:p>
        </p:txBody>
      </p:sp>
      <p:sp>
        <p:nvSpPr>
          <p:cNvPr id="6" name="TextBox 5"/>
          <p:cNvSpPr txBox="1"/>
          <p:nvPr/>
        </p:nvSpPr>
        <p:spPr>
          <a:xfrm>
            <a:off x="530352" y="1874520"/>
            <a:ext cx="11128248" cy="365760"/>
          </a:xfrm>
          <a:prstGeom prst="rect">
            <a:avLst/>
          </a:prstGeom>
          <a:noFill/>
        </p:spPr>
        <p:txBody>
          <a:bodyPr wrap="square">
            <a:spAutoFit/>
          </a:bodyPr>
          <a:lstStyle/>
          <a:p>
            <a:pPr algn="l"/>
            <a:r>
              <a:rPr sz="1800" b="1">
                <a:solidFill>
                  <a:srgbClr val="D6002A"/>
                </a:solidFill>
                <a:latin typeface="Akkurat Pro"/>
              </a:rPr>
              <a:t>Lower autonomous · higher attested</a:t>
            </a:r>
            <a:r>
              <a:rPr sz="1800">
                <a:solidFill>
                  <a:srgbClr val="1B1B1B"/>
                </a:solidFill>
                <a:latin typeface="Akkurat Pro"/>
              </a:rPr>
              <a:t> — lower environments proceed through agentic, zero-touch automation; promotion to qa, prod, and dr requires deliberate human attestation [1]. Not a rubber stamp — a policy-mandated act of accountability by a named human distinct from the PR author. The compute the platform makes; the choice the human keeps.</a:t>
            </a:r>
          </a:p>
        </p:txBody>
      </p:sp>
      <p:sp>
        <p:nvSpPr>
          <p:cNvPr id="7" name="TextBox 6"/>
          <p:cNvSpPr txBox="1"/>
          <p:nvPr/>
        </p:nvSpPr>
        <p:spPr>
          <a:xfrm>
            <a:off x="804672" y="2286000"/>
            <a:ext cx="10853928" cy="548640"/>
          </a:xfrm>
          <a:prstGeom prst="rect">
            <a:avLst/>
          </a:prstGeom>
          <a:noFill/>
        </p:spPr>
        <p:txBody>
          <a:bodyPr wrap="square">
            <a:spAutoFit/>
          </a:bodyPr>
          <a:lstStyle/>
          <a:p>
            <a:pPr algn="l"/>
            <a:r>
              <a:rPr sz="1800" i="1">
                <a:solidFill>
                  <a:srgbClr val="1B1B1B"/>
                </a:solidFill>
                <a:latin typeface="Akkurat Pro"/>
              </a:rPr>
              <a:t>Everything else in the architecture inherits from these two.</a:t>
            </a:r>
          </a:p>
        </p:txBody>
      </p:sp>
      <p:pic>
        <p:nvPicPr>
          <p:cNvPr id="8" name="Picture 7" descr="leadership-slide-3.png"/>
          <p:cNvPicPr>
            <a:picLocks noChangeAspect="1"/>
          </p:cNvPicPr>
          <p:nvPr/>
        </p:nvPicPr>
        <p:blipFill>
          <a:blip r:embed="rId2"/>
          <a:stretch>
            <a:fillRect/>
          </a:stretch>
        </p:blipFill>
        <p:spPr>
          <a:xfrm>
            <a:off x="2438247" y="2788920"/>
            <a:ext cx="7315200" cy="2090057"/>
          </a:xfrm>
          <a:prstGeom prst="rect">
            <a:avLst/>
          </a:prstGeom>
        </p:spPr>
      </p:pic>
      <p:sp>
        <p:nvSpPr>
          <p:cNvPr id="9" name="TextBox 8"/>
          <p:cNvSpPr txBox="1"/>
          <p:nvPr/>
        </p:nvSpPr>
        <p:spPr>
          <a:xfrm>
            <a:off x="530352" y="6510528"/>
            <a:ext cx="11128248" cy="274320"/>
          </a:xfrm>
          <a:prstGeom prst="rect">
            <a:avLst/>
          </a:prstGeom>
          <a:noFill/>
        </p:spPr>
        <p:txBody>
          <a:bodyPr wrap="square">
            <a:spAutoFit/>
          </a:bodyPr>
          <a:lstStyle/>
          <a:p>
            <a:pPr algn="r"/>
            <a:r>
              <a:rPr sz="1000">
                <a:solidFill>
                  <a:srgbClr val="1B1B1B"/>
                </a:solidFill>
                <a:latin typeface="Akkurat Pro"/>
              </a:rPr>
              <a:t>Nova Platform - Infrastructure &amp; Operations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1695" cy="73152"/>
          </a:xfrm>
          <a:prstGeom prst="rect">
            <a:avLst/>
          </a:prstGeom>
          <a:solidFill>
            <a:srgbClr val="D6002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30352" y="228600"/>
            <a:ext cx="11128248" cy="640080"/>
          </a:xfrm>
          <a:prstGeom prst="rect">
            <a:avLst/>
          </a:prstGeom>
          <a:noFill/>
        </p:spPr>
        <p:txBody>
          <a:bodyPr wrap="square">
            <a:spAutoFit/>
          </a:bodyPr>
          <a:lstStyle/>
          <a:p>
            <a:pPr algn="l"/>
            <a:r>
              <a:rPr sz="2800" b="1">
                <a:solidFill>
                  <a:srgbClr val="D6002A"/>
                </a:solidFill>
                <a:latin typeface="Akkurat Pro"/>
              </a:rPr>
              <a:t>Live · Attested · Stays human</a:t>
            </a:r>
          </a:p>
        </p:txBody>
      </p:sp>
      <p:sp>
        <p:nvSpPr>
          <p:cNvPr id="4" name="TextBox 3"/>
          <p:cNvSpPr txBox="1"/>
          <p:nvPr/>
        </p:nvSpPr>
        <p:spPr>
          <a:xfrm>
            <a:off x="530352" y="1243584"/>
            <a:ext cx="11128248" cy="365760"/>
          </a:xfrm>
          <a:prstGeom prst="rect">
            <a:avLst/>
          </a:prstGeom>
          <a:noFill/>
        </p:spPr>
        <p:txBody>
          <a:bodyPr wrap="square">
            <a:spAutoFit/>
          </a:bodyPr>
          <a:lstStyle/>
          <a:p>
            <a:pPr algn="l"/>
            <a:r>
              <a:rPr sz="1800" b="1">
                <a:solidFill>
                  <a:srgbClr val="D6002A"/>
                </a:solidFill>
                <a:latin typeface="Akkurat Pro"/>
              </a:rPr>
              <a:t>Live today</a:t>
            </a:r>
            <a:r>
              <a:rPr sz="1800">
                <a:solidFill>
                  <a:srgbClr val="1B1B1B"/>
                </a:solidFill>
                <a:latin typeface="Akkurat Pro"/>
              </a:rPr>
              <a:t> — 41 capabilities across 12 domains; pilot confidence 0.800. The contract ingestor, the audit outbox, the state buckets, and the live pilot run have operated in our AWS estate since v1.7. DORA, adoption, and policy-conformance metrics flow to PowerBI from the same audit stream as the lineage — one pane, no second source of truth. Every finding carries one owner, one patch state, one audit entry.</a:t>
            </a:r>
          </a:p>
        </p:txBody>
      </p:sp>
      <p:sp>
        <p:nvSpPr>
          <p:cNvPr id="5" name="TextBox 4"/>
          <p:cNvSpPr txBox="1"/>
          <p:nvPr/>
        </p:nvSpPr>
        <p:spPr>
          <a:xfrm>
            <a:off x="530352" y="1655064"/>
            <a:ext cx="11128248" cy="365760"/>
          </a:xfrm>
          <a:prstGeom prst="rect">
            <a:avLst/>
          </a:prstGeom>
          <a:noFill/>
        </p:spPr>
        <p:txBody>
          <a:bodyPr wrap="square">
            <a:spAutoFit/>
          </a:bodyPr>
          <a:lstStyle/>
          <a:p>
            <a:pPr algn="l"/>
            <a:r>
              <a:rPr sz="1800" b="1">
                <a:solidFill>
                  <a:srgbClr val="D6002A"/>
                </a:solidFill>
                <a:latin typeface="Akkurat Pro"/>
              </a:rPr>
              <a:t>Attested on promotion</a:t>
            </a:r>
            <a:r>
              <a:rPr sz="1800">
                <a:solidFill>
                  <a:srgbClr val="1B1B1B"/>
                </a:solidFill>
                <a:latin typeface="Akkurat Pro"/>
              </a:rPr>
              <a:t> — qa, prod, and dr require a named human approver distinct from the PR author. Rubber stamps cannot be silently issued; the attestation is a policy-mandated act of accountability.</a:t>
            </a:r>
          </a:p>
        </p:txBody>
      </p:sp>
      <p:sp>
        <p:nvSpPr>
          <p:cNvPr id="6" name="TextBox 5"/>
          <p:cNvSpPr txBox="1"/>
          <p:nvPr/>
        </p:nvSpPr>
        <p:spPr>
          <a:xfrm>
            <a:off x="530352" y="2066544"/>
            <a:ext cx="11128248" cy="365760"/>
          </a:xfrm>
          <a:prstGeom prst="rect">
            <a:avLst/>
          </a:prstGeom>
          <a:noFill/>
        </p:spPr>
        <p:txBody>
          <a:bodyPr wrap="square">
            <a:spAutoFit/>
          </a:bodyPr>
          <a:lstStyle/>
          <a:p>
            <a:pPr algn="l"/>
            <a:r>
              <a:rPr sz="1800" b="1">
                <a:solidFill>
                  <a:srgbClr val="D6002A"/>
                </a:solidFill>
                <a:latin typeface="Akkurat Pro"/>
              </a:rPr>
              <a:t>Stays human — by design</a:t>
            </a:r>
            <a:r>
              <a:rPr sz="1800">
                <a:solidFill>
                  <a:srgbClr val="1B1B1B"/>
                </a:solidFill>
                <a:latin typeface="Akkurat Pro"/>
              </a:rPr>
              <a:t> — confidence below the autonomy threshold at qa, prod, or dr triggers human escalation [1]. Some categories of decision are preserved for human judgment, and the platform says so out loud.</a:t>
            </a:r>
          </a:p>
        </p:txBody>
      </p:sp>
      <p:pic>
        <p:nvPicPr>
          <p:cNvPr id="7" name="Picture 6" descr="leadership-slide-4.png"/>
          <p:cNvPicPr>
            <a:picLocks noChangeAspect="1"/>
          </p:cNvPicPr>
          <p:nvPr/>
        </p:nvPicPr>
        <p:blipFill>
          <a:blip r:embed="rId2"/>
          <a:stretch>
            <a:fillRect/>
          </a:stretch>
        </p:blipFill>
        <p:spPr>
          <a:xfrm>
            <a:off x="2438247" y="2478024"/>
            <a:ext cx="7315200" cy="2024742"/>
          </a:xfrm>
          <a:prstGeom prst="rect">
            <a:avLst/>
          </a:prstGeom>
        </p:spPr>
      </p:pic>
      <p:sp>
        <p:nvSpPr>
          <p:cNvPr id="8" name="TextBox 7"/>
          <p:cNvSpPr txBox="1"/>
          <p:nvPr/>
        </p:nvSpPr>
        <p:spPr>
          <a:xfrm>
            <a:off x="530352" y="6510528"/>
            <a:ext cx="11128248" cy="274320"/>
          </a:xfrm>
          <a:prstGeom prst="rect">
            <a:avLst/>
          </a:prstGeom>
          <a:noFill/>
        </p:spPr>
        <p:txBody>
          <a:bodyPr wrap="square">
            <a:spAutoFit/>
          </a:bodyPr>
          <a:lstStyle/>
          <a:p>
            <a:pPr algn="r"/>
            <a:r>
              <a:rPr sz="1000">
                <a:solidFill>
                  <a:srgbClr val="1B1B1B"/>
                </a:solidFill>
                <a:latin typeface="Akkurat Pro"/>
              </a:rPr>
              <a:t>Nova Platform - Infrastructure &amp; Operations</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1695" cy="73152"/>
          </a:xfrm>
          <a:prstGeom prst="rect">
            <a:avLst/>
          </a:prstGeom>
          <a:solidFill>
            <a:srgbClr val="D6002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30352" y="228600"/>
            <a:ext cx="11128248" cy="640080"/>
          </a:xfrm>
          <a:prstGeom prst="rect">
            <a:avLst/>
          </a:prstGeom>
          <a:noFill/>
        </p:spPr>
        <p:txBody>
          <a:bodyPr wrap="square">
            <a:spAutoFit/>
          </a:bodyPr>
          <a:lstStyle/>
          <a:p>
            <a:pPr algn="l"/>
            <a:r>
              <a:rPr sz="2800" b="1">
                <a:solidFill>
                  <a:srgbClr val="D6002A"/>
                </a:solidFill>
                <a:latin typeface="Akkurat Pro"/>
              </a:rPr>
              <a:t>The boundary keeps us honest</a:t>
            </a:r>
          </a:p>
        </p:txBody>
      </p:sp>
      <p:sp>
        <p:nvSpPr>
          <p:cNvPr id="4" name="TextBox 3"/>
          <p:cNvSpPr txBox="1"/>
          <p:nvPr/>
        </p:nvSpPr>
        <p:spPr>
          <a:xfrm>
            <a:off x="804672" y="960120"/>
            <a:ext cx="10853928" cy="548640"/>
          </a:xfrm>
          <a:prstGeom prst="rect">
            <a:avLst/>
          </a:prstGeom>
          <a:noFill/>
        </p:spPr>
        <p:txBody>
          <a:bodyPr wrap="square">
            <a:spAutoFit/>
          </a:bodyPr>
          <a:lstStyle/>
          <a:p>
            <a:pPr algn="l"/>
            <a:r>
              <a:rPr sz="1800" i="1">
                <a:solidFill>
                  <a:srgbClr val="1B1B1B"/>
                </a:solidFill>
                <a:latin typeface="Akkurat Pro"/>
              </a:rPr>
              <a:t>Nova stays where it belongs.</a:t>
            </a:r>
          </a:p>
        </p:txBody>
      </p:sp>
      <p:sp>
        <p:nvSpPr>
          <p:cNvPr id="5" name="TextBox 4"/>
          <p:cNvSpPr txBox="1"/>
          <p:nvPr/>
        </p:nvSpPr>
        <p:spPr>
          <a:xfrm>
            <a:off x="530352" y="1463040"/>
            <a:ext cx="11128248" cy="457200"/>
          </a:xfrm>
          <a:prstGeom prst="rect">
            <a:avLst/>
          </a:prstGeom>
          <a:noFill/>
        </p:spPr>
        <p:txBody>
          <a:bodyPr wrap="square">
            <a:spAutoFit/>
          </a:bodyPr>
          <a:lstStyle/>
          <a:p>
            <a:pPr algn="l"/>
            <a:r>
              <a:rPr sz="1800" b="1">
                <a:solidFill>
                  <a:srgbClr val="D6002A"/>
                </a:solidFill>
                <a:latin typeface="Akkurat Pro"/>
              </a:rPr>
              <a:t>In Nova's lane</a:t>
            </a:r>
          </a:p>
        </p:txBody>
      </p:sp>
      <p:sp>
        <p:nvSpPr>
          <p:cNvPr id="6" name="TextBox 5"/>
          <p:cNvSpPr txBox="1"/>
          <p:nvPr/>
        </p:nvSpPr>
        <p:spPr>
          <a:xfrm>
            <a:off x="530352" y="1920240"/>
            <a:ext cx="11128248" cy="320040"/>
          </a:xfrm>
          <a:prstGeom prst="rect">
            <a:avLst/>
          </a:prstGeom>
          <a:noFill/>
        </p:spPr>
        <p:txBody>
          <a:bodyPr wrap="square">
            <a:spAutoFit/>
          </a:bodyPr>
          <a:lstStyle/>
          <a:p>
            <a:pPr algn="l"/>
            <a:r>
              <a:rPr sz="1800">
                <a:solidFill>
                  <a:srgbClr val="1B1B1B"/>
                </a:solidFill>
                <a:latin typeface="Akkurat Pro"/>
              </a:rPr>
              <a:t>→ Infrastructure primitives: S3, RDS, Lambda, ECS, DynamoDB, KMS, CloudFront.</a:t>
            </a:r>
          </a:p>
        </p:txBody>
      </p:sp>
      <p:sp>
        <p:nvSpPr>
          <p:cNvPr id="7" name="TextBox 6"/>
          <p:cNvSpPr txBox="1"/>
          <p:nvPr/>
        </p:nvSpPr>
        <p:spPr>
          <a:xfrm>
            <a:off x="530352" y="2286000"/>
            <a:ext cx="11128248" cy="320040"/>
          </a:xfrm>
          <a:prstGeom prst="rect">
            <a:avLst/>
          </a:prstGeom>
          <a:noFill/>
        </p:spPr>
        <p:txBody>
          <a:bodyPr wrap="square">
            <a:spAutoFit/>
          </a:bodyPr>
          <a:lstStyle/>
          <a:p>
            <a:pPr algn="l"/>
            <a:r>
              <a:rPr sz="1800">
                <a:solidFill>
                  <a:srgbClr val="1B1B1B"/>
                </a:solidFill>
                <a:latin typeface="Akkurat Pro"/>
              </a:rPr>
              <a:t>→ Operational guardrails: confidence, policy, attestation, audit lineage.</a:t>
            </a:r>
          </a:p>
        </p:txBody>
      </p:sp>
      <p:sp>
        <p:nvSpPr>
          <p:cNvPr id="8" name="TextBox 7"/>
          <p:cNvSpPr txBox="1"/>
          <p:nvPr/>
        </p:nvSpPr>
        <p:spPr>
          <a:xfrm>
            <a:off x="530352" y="2651760"/>
            <a:ext cx="11128248" cy="320040"/>
          </a:xfrm>
          <a:prstGeom prst="rect">
            <a:avLst/>
          </a:prstGeom>
          <a:noFill/>
        </p:spPr>
        <p:txBody>
          <a:bodyPr wrap="square">
            <a:spAutoFit/>
          </a:bodyPr>
          <a:lstStyle/>
          <a:p>
            <a:pPr algn="l"/>
            <a:r>
              <a:rPr sz="1800">
                <a:solidFill>
                  <a:srgbClr val="1B1B1B"/>
                </a:solidFill>
                <a:latin typeface="Akkurat Pro"/>
              </a:rPr>
              <a:t>→ CVE response at the infrastructure layer.</a:t>
            </a:r>
          </a:p>
        </p:txBody>
      </p:sp>
      <p:sp>
        <p:nvSpPr>
          <p:cNvPr id="9" name="TextBox 8"/>
          <p:cNvSpPr txBox="1"/>
          <p:nvPr/>
        </p:nvSpPr>
        <p:spPr>
          <a:xfrm>
            <a:off x="530352" y="3017520"/>
            <a:ext cx="11128248" cy="457200"/>
          </a:xfrm>
          <a:prstGeom prst="rect">
            <a:avLst/>
          </a:prstGeom>
          <a:noFill/>
        </p:spPr>
        <p:txBody>
          <a:bodyPr wrap="square">
            <a:spAutoFit/>
          </a:bodyPr>
          <a:lstStyle/>
          <a:p>
            <a:pPr algn="l"/>
            <a:r>
              <a:rPr sz="1800" b="1">
                <a:solidFill>
                  <a:srgbClr val="D6002A"/>
                </a:solidFill>
                <a:latin typeface="Akkurat Pro"/>
              </a:rPr>
              <a:t>Outside Nova's lane</a:t>
            </a:r>
          </a:p>
        </p:txBody>
      </p:sp>
      <p:sp>
        <p:nvSpPr>
          <p:cNvPr id="10" name="TextBox 9"/>
          <p:cNvSpPr txBox="1"/>
          <p:nvPr/>
        </p:nvSpPr>
        <p:spPr>
          <a:xfrm>
            <a:off x="530352" y="3474720"/>
            <a:ext cx="11128248" cy="320040"/>
          </a:xfrm>
          <a:prstGeom prst="rect">
            <a:avLst/>
          </a:prstGeom>
          <a:noFill/>
        </p:spPr>
        <p:txBody>
          <a:bodyPr wrap="square">
            <a:spAutoFit/>
          </a:bodyPr>
          <a:lstStyle/>
          <a:p>
            <a:pPr algn="l"/>
            <a:r>
              <a:rPr sz="1800">
                <a:solidFill>
                  <a:srgbClr val="1B1B1B"/>
                </a:solidFill>
                <a:latin typeface="Akkurat Pro"/>
              </a:rPr>
              <a:t>→ Application business logic.</a:t>
            </a:r>
          </a:p>
        </p:txBody>
      </p:sp>
      <p:sp>
        <p:nvSpPr>
          <p:cNvPr id="11" name="TextBox 10"/>
          <p:cNvSpPr txBox="1"/>
          <p:nvPr/>
        </p:nvSpPr>
        <p:spPr>
          <a:xfrm>
            <a:off x="530352" y="3840480"/>
            <a:ext cx="11128248" cy="320040"/>
          </a:xfrm>
          <a:prstGeom prst="rect">
            <a:avLst/>
          </a:prstGeom>
          <a:noFill/>
        </p:spPr>
        <p:txBody>
          <a:bodyPr wrap="square">
            <a:spAutoFit/>
          </a:bodyPr>
          <a:lstStyle/>
          <a:p>
            <a:pPr algn="l"/>
            <a:r>
              <a:rPr sz="1800">
                <a:solidFill>
                  <a:srgbClr val="1B1B1B"/>
                </a:solidFill>
                <a:latin typeface="Akkurat Pro"/>
              </a:rPr>
              <a:t>→ IDE, sprint, and author workflows [1].</a:t>
            </a:r>
          </a:p>
        </p:txBody>
      </p:sp>
      <p:sp>
        <p:nvSpPr>
          <p:cNvPr id="12" name="TextBox 11"/>
          <p:cNvSpPr txBox="1"/>
          <p:nvPr/>
        </p:nvSpPr>
        <p:spPr>
          <a:xfrm>
            <a:off x="530352" y="4206240"/>
            <a:ext cx="11128248" cy="320040"/>
          </a:xfrm>
          <a:prstGeom prst="rect">
            <a:avLst/>
          </a:prstGeom>
          <a:noFill/>
        </p:spPr>
        <p:txBody>
          <a:bodyPr wrap="square">
            <a:spAutoFit/>
          </a:bodyPr>
          <a:lstStyle/>
          <a:p>
            <a:pPr algn="l"/>
            <a:r>
              <a:rPr sz="1800">
                <a:solidFill>
                  <a:srgbClr val="1B1B1B"/>
                </a:solidFill>
                <a:latin typeface="Akkurat Pro"/>
              </a:rPr>
              <a:t>→ Application-layer security: AppSec, dependency review, runtime threat modeling.</a:t>
            </a:r>
          </a:p>
        </p:txBody>
      </p:sp>
      <p:sp>
        <p:nvSpPr>
          <p:cNvPr id="13" name="TextBox 12"/>
          <p:cNvSpPr txBox="1"/>
          <p:nvPr/>
        </p:nvSpPr>
        <p:spPr>
          <a:xfrm>
            <a:off x="530352" y="4572000"/>
            <a:ext cx="11128248" cy="320040"/>
          </a:xfrm>
          <a:prstGeom prst="rect">
            <a:avLst/>
          </a:prstGeom>
          <a:noFill/>
        </p:spPr>
        <p:txBody>
          <a:bodyPr wrap="square">
            <a:spAutoFit/>
          </a:bodyPr>
          <a:lstStyle/>
          <a:p>
            <a:pPr algn="l"/>
            <a:r>
              <a:rPr sz="1800">
                <a:solidFill>
                  <a:srgbClr val="1B1B1B"/>
                </a:solidFill>
                <a:latin typeface="Akkurat Pro"/>
              </a:rPr>
              <a:t>→ VM, bare-metal, and OS lifecycles [1].</a:t>
            </a:r>
          </a:p>
        </p:txBody>
      </p:sp>
      <p:sp>
        <p:nvSpPr>
          <p:cNvPr id="14" name="TextBox 13"/>
          <p:cNvSpPr txBox="1"/>
          <p:nvPr/>
        </p:nvSpPr>
        <p:spPr>
          <a:xfrm>
            <a:off x="804672" y="4937760"/>
            <a:ext cx="10853928" cy="548640"/>
          </a:xfrm>
          <a:prstGeom prst="rect">
            <a:avLst/>
          </a:prstGeom>
          <a:noFill/>
        </p:spPr>
        <p:txBody>
          <a:bodyPr wrap="square">
            <a:spAutoFit/>
          </a:bodyPr>
          <a:lstStyle/>
          <a:p>
            <a:pPr algn="l"/>
            <a:r>
              <a:rPr sz="1800" i="1">
                <a:solidFill>
                  <a:srgbClr val="1B1B1B"/>
                </a:solidFill>
                <a:latin typeface="Akkurat Pro"/>
              </a:rPr>
              <a:t>The line is the contract. Everything below it is Nova. Everything above it stays where it has always been.</a:t>
            </a:r>
          </a:p>
        </p:txBody>
      </p:sp>
      <p:pic>
        <p:nvPicPr>
          <p:cNvPr id="15" name="Picture 14" descr="leadership-slide-5.png"/>
          <p:cNvPicPr>
            <a:picLocks noChangeAspect="1"/>
          </p:cNvPicPr>
          <p:nvPr/>
        </p:nvPicPr>
        <p:blipFill>
          <a:blip r:embed="rId2"/>
          <a:stretch>
            <a:fillRect/>
          </a:stretch>
        </p:blipFill>
        <p:spPr>
          <a:xfrm>
            <a:off x="2438247" y="5440680"/>
            <a:ext cx="7315200" cy="569167"/>
          </a:xfrm>
          <a:prstGeom prst="rect">
            <a:avLst/>
          </a:prstGeom>
        </p:spPr>
      </p:pic>
      <p:sp>
        <p:nvSpPr>
          <p:cNvPr id="16" name="TextBox 15"/>
          <p:cNvSpPr txBox="1"/>
          <p:nvPr/>
        </p:nvSpPr>
        <p:spPr>
          <a:xfrm>
            <a:off x="530352" y="6510528"/>
            <a:ext cx="11128248" cy="274320"/>
          </a:xfrm>
          <a:prstGeom prst="rect">
            <a:avLst/>
          </a:prstGeom>
          <a:noFill/>
        </p:spPr>
        <p:txBody>
          <a:bodyPr wrap="square">
            <a:spAutoFit/>
          </a:bodyPr>
          <a:lstStyle/>
          <a:p>
            <a:pPr algn="r"/>
            <a:r>
              <a:rPr sz="1000">
                <a:solidFill>
                  <a:srgbClr val="1B1B1B"/>
                </a:solidFill>
                <a:latin typeface="Akkurat Pro"/>
              </a:rPr>
              <a:t>Nova Platform - Infrastructure &amp; Operations</a:t>
            </a: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1695" cy="73152"/>
          </a:xfrm>
          <a:prstGeom prst="rect">
            <a:avLst/>
          </a:prstGeom>
          <a:solidFill>
            <a:srgbClr val="D6002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30352" y="228600"/>
            <a:ext cx="11128248" cy="640080"/>
          </a:xfrm>
          <a:prstGeom prst="rect">
            <a:avLst/>
          </a:prstGeom>
          <a:noFill/>
        </p:spPr>
        <p:txBody>
          <a:bodyPr wrap="square">
            <a:spAutoFit/>
          </a:bodyPr>
          <a:lstStyle/>
          <a:p>
            <a:pPr algn="l"/>
            <a:r>
              <a:rPr sz="2800" b="1">
                <a:solidFill>
                  <a:srgbClr val="D6002A"/>
                </a:solidFill>
                <a:latin typeface="Akkurat Pro"/>
              </a:rPr>
              <a:t>The 18-month shape</a:t>
            </a:r>
          </a:p>
        </p:txBody>
      </p:sp>
      <p:sp>
        <p:nvSpPr>
          <p:cNvPr id="4" name="TextBox 3"/>
          <p:cNvSpPr txBox="1"/>
          <p:nvPr/>
        </p:nvSpPr>
        <p:spPr>
          <a:xfrm>
            <a:off x="804672" y="960120"/>
            <a:ext cx="10853928" cy="548640"/>
          </a:xfrm>
          <a:prstGeom prst="rect">
            <a:avLst/>
          </a:prstGeom>
          <a:noFill/>
        </p:spPr>
        <p:txBody>
          <a:bodyPr wrap="square">
            <a:spAutoFit/>
          </a:bodyPr>
          <a:lstStyle/>
          <a:p>
            <a:pPr algn="l"/>
            <a:r>
              <a:rPr sz="1800" i="1">
                <a:solidFill>
                  <a:srgbClr val="1B1B1B"/>
                </a:solidFill>
                <a:latin typeface="Akkurat Pro"/>
              </a:rPr>
              <a:t>Where CDLC meets SDLC + PDLC — through the contract surface, not above it.</a:t>
            </a:r>
          </a:p>
        </p:txBody>
      </p:sp>
      <p:sp>
        <p:nvSpPr>
          <p:cNvPr id="5" name="TextBox 4"/>
          <p:cNvSpPr txBox="1"/>
          <p:nvPr/>
        </p:nvSpPr>
        <p:spPr>
          <a:xfrm>
            <a:off x="530352" y="1463040"/>
            <a:ext cx="11128248" cy="365760"/>
          </a:xfrm>
          <a:prstGeom prst="rect">
            <a:avLst/>
          </a:prstGeom>
          <a:noFill/>
        </p:spPr>
        <p:txBody>
          <a:bodyPr wrap="square">
            <a:spAutoFit/>
          </a:bodyPr>
          <a:lstStyle/>
          <a:p>
            <a:pPr algn="l"/>
            <a:r>
              <a:rPr sz="1800" b="1">
                <a:solidFill>
                  <a:srgbClr val="1B1B1B"/>
                </a:solidFill>
                <a:latin typeface="Akkurat Pro"/>
              </a:rPr>
              <a:t>α (now → Q4'26) — Operating model + federated governance.</a:t>
            </a:r>
            <a:r>
              <a:rPr sz="1800">
                <a:solidFill>
                  <a:srgbClr val="1B1B1B"/>
                </a:solidFill>
                <a:latin typeface="Akkurat Pro"/>
              </a:rPr>
              <a:t> A named platform-ops body owns the platform; SLAs on every L2 are ratifiable by platform and consumer. The operating model is published; integration surfaces for SDLC and PDLC harnesses are documented at the contract boundary.</a:t>
            </a:r>
          </a:p>
        </p:txBody>
      </p:sp>
      <p:sp>
        <p:nvSpPr>
          <p:cNvPr id="6" name="TextBox 5"/>
          <p:cNvSpPr txBox="1"/>
          <p:nvPr/>
        </p:nvSpPr>
        <p:spPr>
          <a:xfrm>
            <a:off x="530352" y="1874520"/>
            <a:ext cx="11128248" cy="365760"/>
          </a:xfrm>
          <a:prstGeom prst="rect">
            <a:avLst/>
          </a:prstGeom>
          <a:noFill/>
        </p:spPr>
        <p:txBody>
          <a:bodyPr wrap="square">
            <a:spAutoFit/>
          </a:bodyPr>
          <a:lstStyle/>
          <a:p>
            <a:pPr algn="l"/>
            <a:r>
              <a:rPr sz="1800" b="1">
                <a:solidFill>
                  <a:srgbClr val="1B1B1B"/>
                </a:solidFill>
                <a:latin typeface="Akkurat Pro"/>
              </a:rPr>
              <a:t>β (Q1'27) — Auto-published infra observability.</a:t>
            </a:r>
            <a:r>
              <a:rPr sz="1800">
                <a:solidFill>
                  <a:srgbClr val="1B1B1B"/>
                </a:solidFill>
                <a:latin typeface="Akkurat Pro"/>
              </a:rPr>
              <a:t> Every consumer stack ships with CloudWatch dashboards, uptime-kuma monitors, and alert routing on apply — infrastructure observability as a property, no per-team authoring required.</a:t>
            </a:r>
          </a:p>
        </p:txBody>
      </p:sp>
      <p:sp>
        <p:nvSpPr>
          <p:cNvPr id="7" name="TextBox 6"/>
          <p:cNvSpPr txBox="1"/>
          <p:nvPr/>
        </p:nvSpPr>
        <p:spPr>
          <a:xfrm>
            <a:off x="530352" y="2286000"/>
            <a:ext cx="11128248" cy="365760"/>
          </a:xfrm>
          <a:prstGeom prst="rect">
            <a:avLst/>
          </a:prstGeom>
          <a:noFill/>
        </p:spPr>
        <p:txBody>
          <a:bodyPr wrap="square">
            <a:spAutoFit/>
          </a:bodyPr>
          <a:lstStyle/>
          <a:p>
            <a:pPr algn="l"/>
            <a:r>
              <a:rPr sz="1800" b="1">
                <a:solidFill>
                  <a:srgbClr val="1B1B1B"/>
                </a:solidFill>
                <a:latin typeface="Akkurat Pro"/>
              </a:rPr>
              <a:t>γ (Q2'27) — Runbook generation from telemetry.</a:t>
            </a:r>
            <a:r>
              <a:rPr sz="1800">
                <a:solidFill>
                  <a:srgbClr val="1B1B1B"/>
                </a:solidFill>
                <a:latin typeface="Akkurat Pro"/>
              </a:rPr>
              <a:t> Every L1 primitive ships with an auto-generated incident runbook derived from observed patterns. SREs get a starting runbook, not a blank page.</a:t>
            </a:r>
          </a:p>
        </p:txBody>
      </p:sp>
      <p:sp>
        <p:nvSpPr>
          <p:cNvPr id="8" name="TextBox 7"/>
          <p:cNvSpPr txBox="1"/>
          <p:nvPr/>
        </p:nvSpPr>
        <p:spPr>
          <a:xfrm>
            <a:off x="530352" y="2697480"/>
            <a:ext cx="11128248" cy="365760"/>
          </a:xfrm>
          <a:prstGeom prst="rect">
            <a:avLst/>
          </a:prstGeom>
          <a:noFill/>
        </p:spPr>
        <p:txBody>
          <a:bodyPr wrap="square">
            <a:spAutoFit/>
          </a:bodyPr>
          <a:lstStyle/>
          <a:p>
            <a:pPr algn="l"/>
            <a:r>
              <a:rPr sz="1800" b="1">
                <a:solidFill>
                  <a:srgbClr val="1B1B1B"/>
                </a:solidFill>
                <a:latin typeface="Akkurat Pro"/>
              </a:rPr>
              <a:t>δ (Q3'27 → Q4'27) — Audit ledger, tamper-resistant.</a:t>
            </a:r>
            <a:r>
              <a:rPr sz="1800">
                <a:solidFill>
                  <a:srgbClr val="1B1B1B"/>
                </a:solidFill>
                <a:latin typeface="Akkurat Pro"/>
              </a:rPr>
              <a:t> The SQLite hash-evidence stream migrates to S3 Object Lock + JWS signatures. External counsel verifies any production change back to a named human attestation.</a:t>
            </a:r>
          </a:p>
        </p:txBody>
      </p:sp>
      <p:sp>
        <p:nvSpPr>
          <p:cNvPr id="9" name="TextBox 8"/>
          <p:cNvSpPr txBox="1"/>
          <p:nvPr/>
        </p:nvSpPr>
        <p:spPr>
          <a:xfrm>
            <a:off x="804672" y="3108960"/>
            <a:ext cx="10853928" cy="548640"/>
          </a:xfrm>
          <a:prstGeom prst="rect">
            <a:avLst/>
          </a:prstGeom>
          <a:noFill/>
        </p:spPr>
        <p:txBody>
          <a:bodyPr wrap="square">
            <a:spAutoFit/>
          </a:bodyPr>
          <a:lstStyle/>
          <a:p>
            <a:pPr algn="l"/>
            <a:r>
              <a:rPr sz="1800" i="1">
                <a:solidFill>
                  <a:srgbClr val="1B1B1B"/>
                </a:solidFill>
                <a:latin typeface="Akkurat Pro"/>
              </a:rPr>
              <a:t>Nova absorbs no IDE, no editor, no sprint tool, no agent harness.</a:t>
            </a:r>
          </a:p>
        </p:txBody>
      </p:sp>
      <p:pic>
        <p:nvPicPr>
          <p:cNvPr id="10" name="Picture 9" descr="leadership-slide-6.png"/>
          <p:cNvPicPr>
            <a:picLocks noChangeAspect="1"/>
          </p:cNvPicPr>
          <p:nvPr/>
        </p:nvPicPr>
        <p:blipFill>
          <a:blip r:embed="rId2"/>
          <a:stretch>
            <a:fillRect/>
          </a:stretch>
        </p:blipFill>
        <p:spPr>
          <a:xfrm>
            <a:off x="2438247" y="3611880"/>
            <a:ext cx="7315200" cy="755779"/>
          </a:xfrm>
          <a:prstGeom prst="rect">
            <a:avLst/>
          </a:prstGeom>
        </p:spPr>
      </p:pic>
      <p:sp>
        <p:nvSpPr>
          <p:cNvPr id="11" name="TextBox 10"/>
          <p:cNvSpPr txBox="1"/>
          <p:nvPr/>
        </p:nvSpPr>
        <p:spPr>
          <a:xfrm>
            <a:off x="530352" y="6510528"/>
            <a:ext cx="11128248" cy="274320"/>
          </a:xfrm>
          <a:prstGeom prst="rect">
            <a:avLst/>
          </a:prstGeom>
          <a:noFill/>
        </p:spPr>
        <p:txBody>
          <a:bodyPr wrap="square">
            <a:spAutoFit/>
          </a:bodyPr>
          <a:lstStyle/>
          <a:p>
            <a:pPr algn="r"/>
            <a:r>
              <a:rPr sz="1000">
                <a:solidFill>
                  <a:srgbClr val="1B1B1B"/>
                </a:solidFill>
                <a:latin typeface="Akkurat Pro"/>
              </a:rPr>
              <a:t>Nova Platform - Infrastructure &amp; Operations</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1695" cy="73152"/>
          </a:xfrm>
          <a:prstGeom prst="rect">
            <a:avLst/>
          </a:prstGeom>
          <a:solidFill>
            <a:srgbClr val="D6002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30352" y="228600"/>
            <a:ext cx="11128248" cy="640080"/>
          </a:xfrm>
          <a:prstGeom prst="rect">
            <a:avLst/>
          </a:prstGeom>
          <a:noFill/>
        </p:spPr>
        <p:txBody>
          <a:bodyPr wrap="square">
            <a:spAutoFit/>
          </a:bodyPr>
          <a:lstStyle/>
          <a:p>
            <a:pPr algn="l"/>
            <a:r>
              <a:rPr sz="2800" b="1">
                <a:solidFill>
                  <a:srgbClr val="D6002A"/>
                </a:solidFill>
                <a:latin typeface="Akkurat Pro"/>
              </a:rPr>
              <a:t>What we ask · What comes back</a:t>
            </a:r>
          </a:p>
        </p:txBody>
      </p:sp>
      <p:sp>
        <p:nvSpPr>
          <p:cNvPr id="4" name="TextBox 3"/>
          <p:cNvSpPr txBox="1"/>
          <p:nvPr/>
        </p:nvSpPr>
        <p:spPr>
          <a:xfrm>
            <a:off x="530352" y="960120"/>
            <a:ext cx="11128248" cy="365760"/>
          </a:xfrm>
          <a:prstGeom prst="rect">
            <a:avLst/>
          </a:prstGeom>
          <a:noFill/>
        </p:spPr>
        <p:txBody>
          <a:bodyPr wrap="square">
            <a:spAutoFit/>
          </a:bodyPr>
          <a:lstStyle/>
          <a:p>
            <a:pPr algn="l"/>
            <a:r>
              <a:rPr sz="1800" b="1">
                <a:solidFill>
                  <a:srgbClr val="1B1B1B"/>
                </a:solidFill>
                <a:latin typeface="Akkurat Pro"/>
              </a:rPr>
              <a:t>What works now.</a:t>
            </a:r>
            <a:r>
              <a:rPr sz="1800">
                <a:solidFill>
                  <a:srgbClr val="1B1B1B"/>
                </a:solidFill>
                <a:latin typeface="Akkurat Pro"/>
              </a:rPr>
              <a:t> Deploying L1 &amp; L2 stacks works today in the sandbox AWS account — 13 L1 primitives and 2 L2 modules, live-applied at confidence 0.800. Next steps: ingest greenfield pilot projects, promote from sandbox to production, integrate with the SPGE constitutional library, and serve as the infrastructure layer.</a:t>
            </a:r>
          </a:p>
        </p:txBody>
      </p:sp>
      <p:sp>
        <p:nvSpPr>
          <p:cNvPr id="5" name="TextBox 4"/>
          <p:cNvSpPr txBox="1"/>
          <p:nvPr/>
        </p:nvSpPr>
        <p:spPr>
          <a:xfrm>
            <a:off x="530352" y="1371600"/>
            <a:ext cx="11128248" cy="365760"/>
          </a:xfrm>
          <a:prstGeom prst="rect">
            <a:avLst/>
          </a:prstGeom>
          <a:noFill/>
        </p:spPr>
        <p:txBody>
          <a:bodyPr wrap="square">
            <a:spAutoFit/>
          </a:bodyPr>
          <a:lstStyle/>
          <a:p>
            <a:pPr algn="l"/>
            <a:r>
              <a:rPr sz="1800" b="1">
                <a:solidFill>
                  <a:srgbClr val="1B1B1B"/>
                </a:solidFill>
                <a:latin typeface="Akkurat Pro"/>
              </a:rPr>
              <a:t>What we ask.</a:t>
            </a:r>
            <a:r>
              <a:rPr sz="1800">
                <a:solidFill>
                  <a:srgbClr val="1B1B1B"/>
                </a:solidFill>
                <a:latin typeface="Akkurat Pro"/>
              </a:rPr>
              <a:t> Architecture endorsement. Runway to the next milestone.</a:t>
            </a:r>
          </a:p>
        </p:txBody>
      </p:sp>
      <p:sp>
        <p:nvSpPr>
          <p:cNvPr id="6" name="TextBox 5"/>
          <p:cNvSpPr txBox="1"/>
          <p:nvPr/>
        </p:nvSpPr>
        <p:spPr>
          <a:xfrm>
            <a:off x="530352" y="1783080"/>
            <a:ext cx="11128248" cy="365760"/>
          </a:xfrm>
          <a:prstGeom prst="rect">
            <a:avLst/>
          </a:prstGeom>
          <a:noFill/>
        </p:spPr>
        <p:txBody>
          <a:bodyPr wrap="square">
            <a:spAutoFit/>
          </a:bodyPr>
          <a:lstStyle/>
          <a:p>
            <a:pPr algn="l"/>
            <a:r>
              <a:rPr sz="1800" b="1">
                <a:solidFill>
                  <a:srgbClr val="1B1B1B"/>
                </a:solidFill>
                <a:latin typeface="Akkurat Pro"/>
              </a:rPr>
              <a:t>Why now.</a:t>
            </a:r>
            <a:r>
              <a:rPr sz="1800">
                <a:solidFill>
                  <a:srgbClr val="1B1B1B"/>
                </a:solidFill>
                <a:latin typeface="Akkurat Pro"/>
              </a:rPr>
              <a:t> Agentic SDLC is reshaping the delivery curve. What is barely keepable today — incident response, compliance reconciliation, security remediation — does not compress at the same rate as the velocity it has to keep pace with. By the end of 2027, the gap between delivery acceleration and operational absorption is the structural risk.</a:t>
            </a:r>
          </a:p>
        </p:txBody>
      </p:sp>
      <p:sp>
        <p:nvSpPr>
          <p:cNvPr id="7" name="TextBox 6"/>
          <p:cNvSpPr txBox="1"/>
          <p:nvPr/>
        </p:nvSpPr>
        <p:spPr>
          <a:xfrm>
            <a:off x="530352" y="2194560"/>
            <a:ext cx="11128248" cy="365760"/>
          </a:xfrm>
          <a:prstGeom prst="rect">
            <a:avLst/>
          </a:prstGeom>
          <a:noFill/>
        </p:spPr>
        <p:txBody>
          <a:bodyPr wrap="square">
            <a:spAutoFit/>
          </a:bodyPr>
          <a:lstStyle/>
          <a:p>
            <a:pPr algn="l"/>
            <a:r>
              <a:rPr sz="1800" b="1">
                <a:solidFill>
                  <a:srgbClr val="1B1B1B"/>
                </a:solidFill>
                <a:latin typeface="Akkurat Pro"/>
              </a:rPr>
              <a:t>What comes back.</a:t>
            </a:r>
            <a:r>
              <a:rPr sz="1800">
                <a:solidFill>
                  <a:srgbClr val="1B1B1B"/>
                </a:solidFill>
                <a:latin typeface="Akkurat Pro"/>
              </a:rPr>
              <a:t> The infrastructure foundation that absorbs the velocity. Metrics that tell us where to push next. Audit lineage that closes the regulatory question. The next milestone, </a:t>
            </a:r>
            <a:r>
              <a:rPr sz="1800" b="1">
                <a:solidFill>
                  <a:srgbClr val="1B1B1B"/>
                </a:solidFill>
                <a:latin typeface="Akkurat Pro"/>
              </a:rPr>
              <a:t>by November 2026</a:t>
            </a:r>
            <a:r>
              <a:rPr sz="1800">
                <a:solidFill>
                  <a:srgbClr val="1B1B1B"/>
                </a:solidFill>
                <a:latin typeface="Akkurat Pro"/>
              </a:rPr>
              <a:t>.</a:t>
            </a:r>
          </a:p>
        </p:txBody>
      </p:sp>
      <p:sp>
        <p:nvSpPr>
          <p:cNvPr id="8" name="TextBox 7"/>
          <p:cNvSpPr txBox="1"/>
          <p:nvPr/>
        </p:nvSpPr>
        <p:spPr>
          <a:xfrm>
            <a:off x="804672" y="2606040"/>
            <a:ext cx="10853928" cy="548640"/>
          </a:xfrm>
          <a:prstGeom prst="rect">
            <a:avLst/>
          </a:prstGeom>
          <a:noFill/>
        </p:spPr>
        <p:txBody>
          <a:bodyPr wrap="square">
            <a:spAutoFit/>
          </a:bodyPr>
          <a:lstStyle/>
          <a:p>
            <a:pPr algn="l"/>
            <a:r>
              <a:rPr sz="1800" i="1">
                <a:solidFill>
                  <a:srgbClr val="1B1B1B"/>
                </a:solidFill>
                <a:latin typeface="Akkurat Pro"/>
              </a:rPr>
              <a:t>What we do not ask for: an IDE, a sprint tool, an author workflow, an upstream pipeline. Nova stays in its lane [1].</a:t>
            </a:r>
          </a:p>
        </p:txBody>
      </p:sp>
      <p:pic>
        <p:nvPicPr>
          <p:cNvPr id="9" name="Picture 8" descr="leadership-slide-7.png"/>
          <p:cNvPicPr>
            <a:picLocks noChangeAspect="1"/>
          </p:cNvPicPr>
          <p:nvPr/>
        </p:nvPicPr>
        <p:blipFill>
          <a:blip r:embed="rId2"/>
          <a:stretch>
            <a:fillRect/>
          </a:stretch>
        </p:blipFill>
        <p:spPr>
          <a:xfrm>
            <a:off x="3801801" y="3108960"/>
            <a:ext cx="4588093" cy="3657600"/>
          </a:xfrm>
          <a:prstGeom prst="rect">
            <a:avLst/>
          </a:prstGeom>
        </p:spPr>
      </p:pic>
      <p:sp>
        <p:nvSpPr>
          <p:cNvPr id="10" name="TextBox 9"/>
          <p:cNvSpPr txBox="1"/>
          <p:nvPr/>
        </p:nvSpPr>
        <p:spPr>
          <a:xfrm>
            <a:off x="530352" y="6510528"/>
            <a:ext cx="11128248" cy="274320"/>
          </a:xfrm>
          <a:prstGeom prst="rect">
            <a:avLst/>
          </a:prstGeom>
          <a:noFill/>
        </p:spPr>
        <p:txBody>
          <a:bodyPr wrap="square">
            <a:spAutoFit/>
          </a:bodyPr>
          <a:lstStyle/>
          <a:p>
            <a:pPr algn="r"/>
            <a:r>
              <a:rPr sz="1000">
                <a:solidFill>
                  <a:srgbClr val="1B1B1B"/>
                </a:solidFill>
                <a:latin typeface="Akkurat Pro"/>
              </a:rPr>
              <a:t>Nova Platform - Infrastructure &amp; Operations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